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5" name="Ali Mollo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2-02T23:33:18.444">
    <p:pos x="6000" y="0"/>
    <p:text>do we follow with screenshot. see comments</p:text>
  </p:cm>
  <p:cm authorId="0" idx="2" dt="2017-02-02T23:31:26.508">
    <p:pos x="6000" y="100"/>
    <p:text>need to change copy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 dt="2017-02-02T23:45:14.338">
    <p:pos x="6000" y="0"/>
    <p:text>could place this later</p:text>
  </p:cm>
  <p:cm authorId="0" idx="4" dt="2017-02-02T23:44:06.577">
    <p:pos x="6000" y="100"/>
    <p:text>needed checking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5" dt="2017-02-02T23:46:06.738">
    <p:pos x="6000" y="0"/>
    <p:text>demo now?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lphaLcParenR"/>
            </a:pPr>
            <a:r>
              <a:rPr lang="en-GB"/>
              <a:t>Show screen shot of the app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or,</a:t>
            </a:r>
          </a:p>
          <a:p>
            <a:pPr indent="-228600" lvl="0" marL="457200" rtl="0">
              <a:spcBef>
                <a:spcPts val="0"/>
              </a:spcBef>
              <a:buAutoNum type="alphaLcParenR"/>
            </a:pPr>
            <a:r>
              <a:rPr lang="en-GB"/>
              <a:t>Swipe to second screen with it 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rgbClr val="00808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2390266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925" y="4415000"/>
            <a:ext cx="1569764" cy="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80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0" name="Shape 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50" y="4446725"/>
            <a:ext cx="1569775" cy="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4" name="Shape 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50" y="4446725"/>
            <a:ext cx="1569775" cy="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9500" y="1846803"/>
            <a:ext cx="2808000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9" name="Shape 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50" y="4446725"/>
            <a:ext cx="1569775" cy="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33" name="Shape 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350" y="4417700"/>
            <a:ext cx="1569764" cy="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008080"/>
              </a:buClr>
              <a:buSzPct val="100000"/>
              <a:defRPr sz="3600">
                <a:solidFill>
                  <a:srgbClr val="008080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40" name="Shape 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50" y="4446725"/>
            <a:ext cx="1569775" cy="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hape 4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rgbClr val="00808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Shape 4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008080"/>
              </a:buClr>
              <a:buSzPct val="100000"/>
              <a:buFont typeface="Lato"/>
              <a:defRPr sz="960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50" y="4446725"/>
            <a:ext cx="1569775" cy="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Swiss edited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49" name="Shape 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450" y="4446725"/>
            <a:ext cx="1569775" cy="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008080"/>
              </a:buClr>
              <a:buSzPct val="100000"/>
              <a:buFont typeface="Raleway"/>
              <a:buNone/>
              <a:defRPr b="1" sz="3000">
                <a:solidFill>
                  <a:srgbClr val="00808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8080"/>
              </a:buClr>
              <a:buSzPct val="100000"/>
              <a:buFont typeface="Lato"/>
              <a:defRPr sz="180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8080"/>
              </a:buClr>
              <a:buFont typeface="Lato"/>
              <a:defRPr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8080"/>
              </a:buClr>
              <a:buFont typeface="Lato"/>
              <a:defRPr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8080"/>
              </a:buClr>
              <a:buFont typeface="Lato"/>
              <a:defRPr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8080"/>
              </a:buClr>
              <a:buFont typeface="Lato"/>
              <a:defRPr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8080"/>
              </a:buClr>
              <a:buFont typeface="Lato"/>
              <a:defRPr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8080"/>
              </a:buClr>
              <a:buFont typeface="Lato"/>
              <a:defRPr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8080"/>
              </a:buClr>
              <a:buFont typeface="Lato"/>
              <a:defRPr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8080"/>
              </a:buClr>
              <a:buFont typeface="Lato"/>
              <a:defRPr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jp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jpg"/><Relationship Id="rId4" Type="http://schemas.openxmlformats.org/officeDocument/2006/relationships/image" Target="../media/image04.jpg"/><Relationship Id="rId5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808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650" y="1231725"/>
            <a:ext cx="5244700" cy="15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050" y="4450375"/>
            <a:ext cx="1426100" cy="51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Shape 56"/>
          <p:cNvGrpSpPr/>
          <p:nvPr/>
        </p:nvGrpSpPr>
        <p:grpSpPr>
          <a:xfrm>
            <a:off x="2375675" y="2853075"/>
            <a:ext cx="4815300" cy="1023950"/>
            <a:chOff x="2375675" y="2776875"/>
            <a:chExt cx="4815300" cy="1023950"/>
          </a:xfrm>
        </p:grpSpPr>
        <p:sp>
          <p:nvSpPr>
            <p:cNvPr id="57" name="Shape 57"/>
            <p:cNvSpPr txBox="1"/>
            <p:nvPr/>
          </p:nvSpPr>
          <p:spPr>
            <a:xfrm>
              <a:off x="2703425" y="2979725"/>
              <a:ext cx="4344900" cy="8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GB" sz="18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An exclusive network connecting London-based freelancer developers.</a:t>
              </a:r>
            </a:p>
          </p:txBody>
        </p:sp>
        <p:cxnSp>
          <p:nvCxnSpPr>
            <p:cNvPr id="58" name="Shape 58"/>
            <p:cNvCxnSpPr/>
            <p:nvPr/>
          </p:nvCxnSpPr>
          <p:spPr>
            <a:xfrm>
              <a:off x="2375675" y="2776875"/>
              <a:ext cx="48153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ctrTitle"/>
          </p:nvPr>
        </p:nvSpPr>
        <p:spPr>
          <a:xfrm>
            <a:off x="2371725" y="630225"/>
            <a:ext cx="6331500" cy="83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Successes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2463825" y="1522525"/>
            <a:ext cx="61473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Exclusive network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Project search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Build the team you want: accept and reject applications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Challenges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2371725" y="1677925"/>
            <a:ext cx="60621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Changing the user story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Deciding MVP features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Technical strategy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Time allocation for work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ctrTitle"/>
          </p:nvPr>
        </p:nvSpPr>
        <p:spPr>
          <a:xfrm>
            <a:off x="2371725" y="5540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Onwards &amp; upwards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4674200" y="1455775"/>
            <a:ext cx="43200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Freelancer profile to list out their skills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Freelancer profile to include an availability calendar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Build in a Client model which allows them to request a freelancer to head-up a project and subsequently track it.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White-label the app so it can be used to build teams across all 4industries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278000" y="1356800"/>
            <a:ext cx="43200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Lead Freelancer can invite team members via email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Lead Freelancer can edit the team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Lead Freelancer can allocate project budget across the team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Allow the Lead Freelancer to track progress of the project, once the team has been built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Add in functionality for the status of the project (Live / Closed)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325" y="-297975"/>
            <a:ext cx="9255324" cy="694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287" y="-319074"/>
            <a:ext cx="9402583" cy="698369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idx="4294967295" type="ctrTitle"/>
          </p:nvPr>
        </p:nvSpPr>
        <p:spPr>
          <a:xfrm>
            <a:off x="3390900" y="363525"/>
            <a:ext cx="5305500" cy="101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lt1"/>
                </a:solidFill>
              </a:rPr>
              <a:t>Questions..?</a:t>
            </a:r>
            <a:r>
              <a:rPr lang="en-GB" sz="4800"/>
              <a:t> </a:t>
            </a:r>
          </a:p>
        </p:txBody>
      </p:sp>
      <p:cxnSp>
        <p:nvCxnSpPr>
          <p:cNvPr id="199" name="Shape 199"/>
          <p:cNvCxnSpPr/>
          <p:nvPr/>
        </p:nvCxnSpPr>
        <p:spPr>
          <a:xfrm flipH="1" rot="10800000">
            <a:off x="3390900" y="231700"/>
            <a:ext cx="5305500" cy="9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9800" y="2876550"/>
            <a:ext cx="2781527" cy="101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-76075" y="-169100"/>
            <a:ext cx="9553500" cy="5524500"/>
          </a:xfrm>
          <a:prstGeom prst="rect">
            <a:avLst/>
          </a:prstGeom>
          <a:solidFill>
            <a:srgbClr val="00808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>
            <p:ph idx="4294967295" type="ctrTitle"/>
          </p:nvPr>
        </p:nvSpPr>
        <p:spPr>
          <a:xfrm>
            <a:off x="2400300" y="5921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lt1"/>
                </a:solidFill>
              </a:rPr>
              <a:t>Feedback...if so...</a:t>
            </a:r>
          </a:p>
        </p:txBody>
      </p:sp>
      <p:cxnSp>
        <p:nvCxnSpPr>
          <p:cNvPr id="207" name="Shape 207"/>
          <p:cNvCxnSpPr/>
          <p:nvPr/>
        </p:nvCxnSpPr>
        <p:spPr>
          <a:xfrm flipH="1" rot="10800000">
            <a:off x="2466975" y="460300"/>
            <a:ext cx="5305500" cy="9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50" y="1689099"/>
            <a:ext cx="6770924" cy="24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808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chemeClr val="lt1"/>
                </a:solidFill>
              </a:rPr>
              <a:t>team:us</a:t>
            </a:r>
            <a:r>
              <a:rPr lang="en-GB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2400250" y="1490800"/>
            <a:ext cx="36213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Jack Mathews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Davinder Kaur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Ragini Dua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5594775" y="1490800"/>
            <a:ext cx="29937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Ali Molloy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Richard Hayim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</a:t>
            </a:r>
          </a:p>
        </p:txBody>
      </p:sp>
      <p:sp>
        <p:nvSpPr>
          <p:cNvPr id="71" name="Shape 71"/>
          <p:cNvSpPr txBox="1"/>
          <p:nvPr>
            <p:ph idx="4294967295" type="body"/>
          </p:nvPr>
        </p:nvSpPr>
        <p:spPr>
          <a:xfrm>
            <a:off x="2400250" y="1462425"/>
            <a:ext cx="6321600" cy="635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How we came about this idea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be as follows:</a:t>
            </a:r>
          </a:p>
        </p:txBody>
      </p:sp>
      <p:sp>
        <p:nvSpPr>
          <p:cNvPr id="72" name="Shape 72"/>
          <p:cNvSpPr txBox="1"/>
          <p:nvPr>
            <p:ph idx="4294967295" type="body"/>
          </p:nvPr>
        </p:nvSpPr>
        <p:spPr>
          <a:xfrm>
            <a:off x="893225" y="2172224"/>
            <a:ext cx="1571700" cy="1352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Initial idea: sharing across SMEs’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fro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e as follows:</a:t>
            </a:r>
          </a:p>
        </p:txBody>
      </p:sp>
      <p:sp>
        <p:nvSpPr>
          <p:cNvPr id="73" name="Shape 73"/>
          <p:cNvSpPr txBox="1"/>
          <p:nvPr>
            <p:ph idx="4294967295" type="body"/>
          </p:nvPr>
        </p:nvSpPr>
        <p:spPr>
          <a:xfrm>
            <a:off x="4481400" y="2172225"/>
            <a:ext cx="2010000" cy="145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Freelancer collaboration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froe as follows:</a:t>
            </a:r>
          </a:p>
        </p:txBody>
      </p:sp>
      <p:sp>
        <p:nvSpPr>
          <p:cNvPr id="74" name="Shape 74"/>
          <p:cNvSpPr txBox="1"/>
          <p:nvPr>
            <p:ph idx="4294967295" type="body"/>
          </p:nvPr>
        </p:nvSpPr>
        <p:spPr>
          <a:xfrm>
            <a:off x="2739812" y="2208199"/>
            <a:ext cx="1466700" cy="79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Real world problem?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froe as follows:</a:t>
            </a:r>
          </a:p>
        </p:txBody>
      </p:sp>
      <p:sp>
        <p:nvSpPr>
          <p:cNvPr id="75" name="Shape 75"/>
          <p:cNvSpPr txBox="1"/>
          <p:nvPr>
            <p:ph idx="4294967295" type="body"/>
          </p:nvPr>
        </p:nvSpPr>
        <p:spPr>
          <a:xfrm>
            <a:off x="6748350" y="2172225"/>
            <a:ext cx="2010000" cy="145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Final idea: bespoke team building</a:t>
            </a:r>
            <a:r>
              <a:rPr lang="en-GB" sz="2000">
                <a:latin typeface="Raleway"/>
                <a:ea typeface="Raleway"/>
                <a:cs typeface="Raleway"/>
                <a:sym typeface="Raleway"/>
              </a:rPr>
              <a:t> f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ollows: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4487950" cy="48488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idx="4294967295" type="ctrTitle"/>
          </p:nvPr>
        </p:nvSpPr>
        <p:spPr>
          <a:xfrm>
            <a:off x="5000625" y="5921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lt1"/>
                </a:solidFill>
              </a:rPr>
              <a:t>Research </a:t>
            </a:r>
          </a:p>
        </p:txBody>
      </p:sp>
      <p:cxnSp>
        <p:nvCxnSpPr>
          <p:cNvPr id="84" name="Shape 84"/>
          <p:cNvCxnSpPr/>
          <p:nvPr/>
        </p:nvCxnSpPr>
        <p:spPr>
          <a:xfrm flipH="1" rot="10800000">
            <a:off x="5095875" y="424000"/>
            <a:ext cx="3817200" cy="7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5" name="Shape 85"/>
          <p:cNvSpPr txBox="1"/>
          <p:nvPr/>
        </p:nvSpPr>
        <p:spPr>
          <a:xfrm>
            <a:off x="5248275" y="2189400"/>
            <a:ext cx="31053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Only products out there are client centre and less empowering for freelancers to independently collaborate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-4949" l="4400" r="-4400" t="4950"/>
          <a:stretch/>
        </p:blipFill>
        <p:spPr>
          <a:xfrm>
            <a:off x="-951700" y="-52400"/>
            <a:ext cx="4264624" cy="584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050" y="-52400"/>
            <a:ext cx="4157924" cy="55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5673400" y="-52400"/>
            <a:ext cx="4050599" cy="54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idx="4294967295"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lt1"/>
                </a:solidFill>
              </a:rPr>
              <a:t>Planning</a:t>
            </a:r>
            <a:r>
              <a:rPr lang="en-GB" sz="4800"/>
              <a:t> </a:t>
            </a:r>
          </a:p>
        </p:txBody>
      </p:sp>
      <p:cxnSp>
        <p:nvCxnSpPr>
          <p:cNvPr id="94" name="Shape 94"/>
          <p:cNvCxnSpPr/>
          <p:nvPr/>
        </p:nvCxnSpPr>
        <p:spPr>
          <a:xfrm flipH="1" rot="10800000">
            <a:off x="2466975" y="460300"/>
            <a:ext cx="5305500" cy="9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5" name="Shape 95"/>
          <p:cNvSpPr txBox="1"/>
          <p:nvPr>
            <p:ph idx="4294967295" type="ctrTitle"/>
          </p:nvPr>
        </p:nvSpPr>
        <p:spPr>
          <a:xfrm>
            <a:off x="2438400" y="1716075"/>
            <a:ext cx="2790900" cy="60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chemeClr val="lt1"/>
                </a:solidFill>
              </a:rPr>
              <a:t>Mobile first</a:t>
            </a:r>
          </a:p>
        </p:txBody>
      </p:sp>
      <p:sp>
        <p:nvSpPr>
          <p:cNvPr id="96" name="Shape 96"/>
          <p:cNvSpPr txBox="1"/>
          <p:nvPr>
            <p:ph idx="4294967295" type="ctrTitle"/>
          </p:nvPr>
        </p:nvSpPr>
        <p:spPr>
          <a:xfrm>
            <a:off x="2466975" y="2498525"/>
            <a:ext cx="4050600" cy="65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chemeClr val="lt1"/>
                </a:solidFill>
              </a:rPr>
              <a:t>Clear user journey</a:t>
            </a:r>
          </a:p>
        </p:txBody>
      </p:sp>
      <p:sp>
        <p:nvSpPr>
          <p:cNvPr id="97" name="Shape 97"/>
          <p:cNvSpPr txBox="1"/>
          <p:nvPr>
            <p:ph idx="4294967295" type="ctrTitle"/>
          </p:nvPr>
        </p:nvSpPr>
        <p:spPr>
          <a:xfrm>
            <a:off x="2415675" y="3260575"/>
            <a:ext cx="5255700" cy="65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GB">
                <a:solidFill>
                  <a:schemeClr val="lt1"/>
                </a:solidFill>
              </a:rPr>
              <a:t>Clear development journey!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hape 102"/>
          <p:cNvCxnSpPr/>
          <p:nvPr/>
        </p:nvCxnSpPr>
        <p:spPr>
          <a:xfrm flipH="1">
            <a:off x="1293000" y="4120375"/>
            <a:ext cx="6113999" cy="66000"/>
          </a:xfrm>
          <a:prstGeom prst="straightConnector1">
            <a:avLst/>
          </a:prstGeom>
          <a:noFill/>
          <a:ln cap="flat" cmpd="sng" w="114300">
            <a:solidFill>
              <a:srgbClr val="00808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" name="Shape 103"/>
          <p:cNvCxnSpPr/>
          <p:nvPr/>
        </p:nvCxnSpPr>
        <p:spPr>
          <a:xfrm flipH="1">
            <a:off x="1308250" y="2925700"/>
            <a:ext cx="18900" cy="1371600"/>
          </a:xfrm>
          <a:prstGeom prst="straightConnector1">
            <a:avLst/>
          </a:prstGeom>
          <a:noFill/>
          <a:ln cap="flat" cmpd="sng" w="114300">
            <a:solidFill>
              <a:srgbClr val="00808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4" name="Shape 104"/>
          <p:cNvCxnSpPr>
            <a:endCxn id="105" idx="1"/>
          </p:cNvCxnSpPr>
          <p:nvPr/>
        </p:nvCxnSpPr>
        <p:spPr>
          <a:xfrm rot="10800000">
            <a:off x="754543" y="3071176"/>
            <a:ext cx="7023000" cy="59700"/>
          </a:xfrm>
          <a:prstGeom prst="straightConnector1">
            <a:avLst/>
          </a:prstGeom>
          <a:noFill/>
          <a:ln cap="flat" cmpd="sng" w="114300">
            <a:solidFill>
              <a:srgbClr val="00808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" name="Shape 106"/>
          <p:cNvCxnSpPr/>
          <p:nvPr/>
        </p:nvCxnSpPr>
        <p:spPr>
          <a:xfrm flipH="1">
            <a:off x="7466525" y="1980300"/>
            <a:ext cx="18900" cy="1371600"/>
          </a:xfrm>
          <a:prstGeom prst="straightConnector1">
            <a:avLst/>
          </a:prstGeom>
          <a:noFill/>
          <a:ln cap="flat" cmpd="sng" w="114300">
            <a:solidFill>
              <a:srgbClr val="00808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7" name="Shape 107"/>
          <p:cNvCxnSpPr/>
          <p:nvPr/>
        </p:nvCxnSpPr>
        <p:spPr>
          <a:xfrm rot="10800000">
            <a:off x="895350" y="2037450"/>
            <a:ext cx="7267500" cy="0"/>
          </a:xfrm>
          <a:prstGeom prst="straightConnector1">
            <a:avLst/>
          </a:prstGeom>
          <a:noFill/>
          <a:ln cap="flat" cmpd="sng" w="114300">
            <a:solidFill>
              <a:srgbClr val="00808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" name="Shape 108"/>
          <p:cNvCxnSpPr/>
          <p:nvPr/>
        </p:nvCxnSpPr>
        <p:spPr>
          <a:xfrm flipH="1">
            <a:off x="1413025" y="665850"/>
            <a:ext cx="18900" cy="1371600"/>
          </a:xfrm>
          <a:prstGeom prst="straightConnector1">
            <a:avLst/>
          </a:prstGeom>
          <a:noFill/>
          <a:ln cap="flat" cmpd="sng" w="114300">
            <a:solidFill>
              <a:srgbClr val="00808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9" name="Shape 109"/>
          <p:cNvSpPr txBox="1"/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/>
              <a:t>User journey</a:t>
            </a:r>
            <a:r>
              <a:rPr lang="en-GB"/>
              <a:t> 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7905750" y="-1266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666750" y="1575700"/>
            <a:ext cx="1653300" cy="8934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lt1"/>
                </a:solidFill>
              </a:rPr>
              <a:t>H</a:t>
            </a: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ead Freelancer needs a team of freelancers to do this job</a:t>
            </a:r>
          </a:p>
        </p:txBody>
      </p:sp>
      <p:grpSp>
        <p:nvGrpSpPr>
          <p:cNvPr id="112" name="Shape 112"/>
          <p:cNvGrpSpPr/>
          <p:nvPr/>
        </p:nvGrpSpPr>
        <p:grpSpPr>
          <a:xfrm>
            <a:off x="2511518" y="1592680"/>
            <a:ext cx="1781011" cy="926890"/>
            <a:chOff x="3848100" y="1936750"/>
            <a:chExt cx="1919400" cy="1038300"/>
          </a:xfrm>
        </p:grpSpPr>
        <p:sp>
          <p:nvSpPr>
            <p:cNvPr id="113" name="Shape 113"/>
            <p:cNvSpPr/>
            <p:nvPr/>
          </p:nvSpPr>
          <p:spPr>
            <a:xfrm>
              <a:off x="3848100" y="1936750"/>
              <a:ext cx="1919400" cy="1038300"/>
            </a:xfrm>
            <a:prstGeom prst="rect">
              <a:avLst/>
            </a:prstGeom>
            <a:solidFill>
              <a:srgbClr val="008080"/>
            </a:soli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3952875" y="2050275"/>
              <a:ext cx="1571700" cy="7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Head Freelancer </a:t>
              </a:r>
            </a:p>
            <a:p>
              <a:pPr lvl="0">
                <a:spcBef>
                  <a:spcPts val="0"/>
                </a:spcBef>
                <a:buClr>
                  <a:schemeClr val="dk2"/>
                </a:buClr>
                <a:buSzPct val="91666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registers on team:up</a:t>
              </a:r>
            </a:p>
          </p:txBody>
        </p:sp>
      </p:grpSp>
      <p:sp>
        <p:nvSpPr>
          <p:cNvPr id="115" name="Shape 115"/>
          <p:cNvSpPr txBox="1"/>
          <p:nvPr/>
        </p:nvSpPr>
        <p:spPr>
          <a:xfrm>
            <a:off x="2533425" y="3152275"/>
            <a:ext cx="10002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1200"/>
          </a:p>
        </p:txBody>
      </p:sp>
      <p:grpSp>
        <p:nvGrpSpPr>
          <p:cNvPr id="116" name="Shape 116"/>
          <p:cNvGrpSpPr/>
          <p:nvPr/>
        </p:nvGrpSpPr>
        <p:grpSpPr>
          <a:xfrm>
            <a:off x="819150" y="271150"/>
            <a:ext cx="1428600" cy="1123800"/>
            <a:chOff x="438300" y="1584325"/>
            <a:chExt cx="1428600" cy="1123800"/>
          </a:xfrm>
        </p:grpSpPr>
        <p:sp>
          <p:nvSpPr>
            <p:cNvPr id="117" name="Shape 117"/>
            <p:cNvSpPr/>
            <p:nvPr/>
          </p:nvSpPr>
          <p:spPr>
            <a:xfrm>
              <a:off x="438300" y="1584325"/>
              <a:ext cx="1123800" cy="1123800"/>
            </a:xfrm>
            <a:prstGeom prst="flowChartConnector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 txBox="1"/>
            <p:nvPr/>
          </p:nvSpPr>
          <p:spPr>
            <a:xfrm>
              <a:off x="533400" y="1725925"/>
              <a:ext cx="1333500" cy="8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C</a:t>
              </a: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lient asks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Head 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Freelancer 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for work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4483992" y="1575671"/>
            <a:ext cx="1756059" cy="893458"/>
            <a:chOff x="5853368" y="1945413"/>
            <a:chExt cx="1919400" cy="1389299"/>
          </a:xfrm>
        </p:grpSpPr>
        <p:sp>
          <p:nvSpPr>
            <p:cNvPr id="120" name="Shape 120"/>
            <p:cNvSpPr/>
            <p:nvPr/>
          </p:nvSpPr>
          <p:spPr>
            <a:xfrm>
              <a:off x="5853368" y="1945413"/>
              <a:ext cx="1919400" cy="1389299"/>
            </a:xfrm>
            <a:prstGeom prst="rect">
              <a:avLst/>
            </a:prstGeom>
            <a:solidFill>
              <a:srgbClr val="008080"/>
            </a:soli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 txBox="1"/>
            <p:nvPr/>
          </p:nvSpPr>
          <p:spPr>
            <a:xfrm>
              <a:off x="6087625" y="2092349"/>
              <a:ext cx="1657200" cy="11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Clr>
                  <a:schemeClr val="dk2"/>
                </a:buClr>
                <a:buSzPct val="91666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Head Freelancer creates new project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6420353" y="1509569"/>
            <a:ext cx="1989160" cy="984720"/>
            <a:chOff x="3343374" y="1937555"/>
            <a:chExt cx="1803900" cy="2036651"/>
          </a:xfrm>
        </p:grpSpPr>
        <p:sp>
          <p:nvSpPr>
            <p:cNvPr id="123" name="Shape 123"/>
            <p:cNvSpPr/>
            <p:nvPr/>
          </p:nvSpPr>
          <p:spPr>
            <a:xfrm>
              <a:off x="3343374" y="2025406"/>
              <a:ext cx="1803900" cy="1948800"/>
            </a:xfrm>
            <a:prstGeom prst="rect">
              <a:avLst/>
            </a:prstGeom>
            <a:solidFill>
              <a:srgbClr val="008080"/>
            </a:soli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 txBox="1"/>
            <p:nvPr/>
          </p:nvSpPr>
          <p:spPr>
            <a:xfrm>
              <a:off x="3353515" y="1937555"/>
              <a:ext cx="1684500" cy="199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Head Freelancer designs team specifying role types 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&amp; numbers</a:t>
              </a:r>
            </a:p>
          </p:txBody>
        </p:sp>
      </p:grpSp>
      <p:grpSp>
        <p:nvGrpSpPr>
          <p:cNvPr id="125" name="Shape 125"/>
          <p:cNvGrpSpPr/>
          <p:nvPr/>
        </p:nvGrpSpPr>
        <p:grpSpPr>
          <a:xfrm>
            <a:off x="6420401" y="2633564"/>
            <a:ext cx="1989074" cy="957991"/>
            <a:chOff x="5853375" y="1945425"/>
            <a:chExt cx="1919400" cy="1198987"/>
          </a:xfrm>
        </p:grpSpPr>
        <p:sp>
          <p:nvSpPr>
            <p:cNvPr id="126" name="Shape 126"/>
            <p:cNvSpPr/>
            <p:nvPr/>
          </p:nvSpPr>
          <p:spPr>
            <a:xfrm>
              <a:off x="5853375" y="1945425"/>
              <a:ext cx="1919400" cy="1038300"/>
            </a:xfrm>
            <a:prstGeom prst="rect">
              <a:avLst/>
            </a:prstGeom>
            <a:solidFill>
              <a:srgbClr val="008080"/>
            </a:soli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 txBox="1"/>
            <p:nvPr/>
          </p:nvSpPr>
          <p:spPr>
            <a:xfrm>
              <a:off x="5984475" y="1963312"/>
              <a:ext cx="1657200" cy="11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Head Freelancer picks roles for self &amp; requests team via email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128" name="Shape 128"/>
          <p:cNvSpPr txBox="1"/>
          <p:nvPr/>
        </p:nvSpPr>
        <p:spPr>
          <a:xfrm>
            <a:off x="4564125" y="2676850"/>
            <a:ext cx="1644300" cy="8346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Requested Freelancers registers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6786947" y="2862659"/>
            <a:ext cx="8772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2569224" y="2688075"/>
            <a:ext cx="1722793" cy="834618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Requested Freelancer finds project via index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or search</a:t>
            </a:r>
          </a:p>
        </p:txBody>
      </p:sp>
      <p:grpSp>
        <p:nvGrpSpPr>
          <p:cNvPr id="131" name="Shape 131"/>
          <p:cNvGrpSpPr/>
          <p:nvPr/>
        </p:nvGrpSpPr>
        <p:grpSpPr>
          <a:xfrm>
            <a:off x="2539259" y="3626287"/>
            <a:ext cx="1758170" cy="979220"/>
            <a:chOff x="5853375" y="1736055"/>
            <a:chExt cx="1919400" cy="1038300"/>
          </a:xfrm>
        </p:grpSpPr>
        <p:sp>
          <p:nvSpPr>
            <p:cNvPr id="132" name="Shape 132"/>
            <p:cNvSpPr/>
            <p:nvPr/>
          </p:nvSpPr>
          <p:spPr>
            <a:xfrm>
              <a:off x="5853375" y="1736055"/>
              <a:ext cx="1919400" cy="1038300"/>
            </a:xfrm>
            <a:prstGeom prst="rect">
              <a:avLst/>
            </a:prstGeom>
            <a:solidFill>
              <a:srgbClr val="008080"/>
            </a:soli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 txBox="1"/>
            <p:nvPr/>
          </p:nvSpPr>
          <p:spPr>
            <a:xfrm>
              <a:off x="5984465" y="1747888"/>
              <a:ext cx="1657200" cy="6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Lead Freelancer logs in to see pending applications</a:t>
              </a:r>
            </a:p>
          </p:txBody>
        </p:sp>
      </p:grpSp>
      <p:sp>
        <p:nvSpPr>
          <p:cNvPr id="134" name="Shape 134"/>
          <p:cNvSpPr txBox="1"/>
          <p:nvPr/>
        </p:nvSpPr>
        <p:spPr>
          <a:xfrm>
            <a:off x="757923" y="3654275"/>
            <a:ext cx="1535400" cy="7689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Requested Freelancer applies for roles </a:t>
            </a:r>
          </a:p>
        </p:txBody>
      </p:sp>
      <p:grpSp>
        <p:nvGrpSpPr>
          <p:cNvPr id="135" name="Shape 135"/>
          <p:cNvGrpSpPr/>
          <p:nvPr/>
        </p:nvGrpSpPr>
        <p:grpSpPr>
          <a:xfrm>
            <a:off x="690840" y="2661654"/>
            <a:ext cx="1602507" cy="834519"/>
            <a:chOff x="5048475" y="-956955"/>
            <a:chExt cx="1919400" cy="1064031"/>
          </a:xfrm>
        </p:grpSpPr>
        <p:sp>
          <p:nvSpPr>
            <p:cNvPr id="136" name="Shape 136"/>
            <p:cNvSpPr/>
            <p:nvPr/>
          </p:nvSpPr>
          <p:spPr>
            <a:xfrm>
              <a:off x="5048475" y="-931224"/>
              <a:ext cx="1919400" cy="1038300"/>
            </a:xfrm>
            <a:prstGeom prst="rect">
              <a:avLst/>
            </a:prstGeom>
            <a:solidFill>
              <a:srgbClr val="008080"/>
            </a:soli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 txBox="1"/>
            <p:nvPr/>
          </p:nvSpPr>
          <p:spPr>
            <a:xfrm>
              <a:off x="5124775" y="-956955"/>
              <a:ext cx="17811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Clr>
                  <a:schemeClr val="dk2"/>
                </a:buClr>
                <a:buSzPct val="91666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Project page displays available roles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2"/>
                </a:solidFill>
              </a:endParaRPr>
            </a:p>
          </p:txBody>
        </p:sp>
      </p:grpSp>
      <p:grpSp>
        <p:nvGrpSpPr>
          <p:cNvPr id="137" name="Shape 137"/>
          <p:cNvGrpSpPr/>
          <p:nvPr/>
        </p:nvGrpSpPr>
        <p:grpSpPr>
          <a:xfrm>
            <a:off x="4544600" y="3625388"/>
            <a:ext cx="1644349" cy="979013"/>
            <a:chOff x="5853375" y="1945425"/>
            <a:chExt cx="1919400" cy="1038300"/>
          </a:xfrm>
        </p:grpSpPr>
        <p:sp>
          <p:nvSpPr>
            <p:cNvPr id="138" name="Shape 138"/>
            <p:cNvSpPr/>
            <p:nvPr/>
          </p:nvSpPr>
          <p:spPr>
            <a:xfrm>
              <a:off x="5853375" y="1945425"/>
              <a:ext cx="1919400" cy="1038300"/>
            </a:xfrm>
            <a:prstGeom prst="rect">
              <a:avLst/>
            </a:prstGeom>
            <a:solidFill>
              <a:srgbClr val="008080"/>
            </a:soli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5984487" y="1982016"/>
              <a:ext cx="1657200" cy="8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Lead Freelancer builds team from applicant list </a:t>
              </a:r>
            </a:p>
          </p:txBody>
        </p:sp>
      </p:grpSp>
      <p:grpSp>
        <p:nvGrpSpPr>
          <p:cNvPr id="140" name="Shape 140"/>
          <p:cNvGrpSpPr/>
          <p:nvPr/>
        </p:nvGrpSpPr>
        <p:grpSpPr>
          <a:xfrm>
            <a:off x="6501237" y="3591475"/>
            <a:ext cx="1448725" cy="1123800"/>
            <a:chOff x="-423325" y="1375950"/>
            <a:chExt cx="1448725" cy="1123800"/>
          </a:xfrm>
        </p:grpSpPr>
        <p:sp>
          <p:nvSpPr>
            <p:cNvPr id="141" name="Shape 141"/>
            <p:cNvSpPr/>
            <p:nvPr/>
          </p:nvSpPr>
          <p:spPr>
            <a:xfrm>
              <a:off x="-423325" y="1375950"/>
              <a:ext cx="1123800" cy="1123800"/>
            </a:xfrm>
            <a:prstGeom prst="flowChartConnector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 txBox="1"/>
            <p:nvPr/>
          </p:nvSpPr>
          <p:spPr>
            <a:xfrm>
              <a:off x="-308100" y="1630675"/>
              <a:ext cx="1333500" cy="8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</a:rPr>
                <a:t>Journey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-GB" sz="1200">
                  <a:solidFill>
                    <a:schemeClr val="lt1"/>
                  </a:solidFill>
                </a:rPr>
                <a:t>Complete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725" y="-502900"/>
            <a:ext cx="4668261" cy="622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887" y="-502900"/>
            <a:ext cx="4668262" cy="622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idx="4294967295" type="ctrTitle"/>
          </p:nvPr>
        </p:nvSpPr>
        <p:spPr>
          <a:xfrm>
            <a:off x="1877650" y="612425"/>
            <a:ext cx="6736800" cy="9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800">
                <a:solidFill>
                  <a:schemeClr val="lt1"/>
                </a:solidFill>
              </a:rPr>
              <a:t>Development Process</a:t>
            </a:r>
          </a:p>
        </p:txBody>
      </p:sp>
      <p:cxnSp>
        <p:nvCxnSpPr>
          <p:cNvPr id="150" name="Shape 150"/>
          <p:cNvCxnSpPr/>
          <p:nvPr/>
        </p:nvCxnSpPr>
        <p:spPr>
          <a:xfrm flipH="1" rot="10800000">
            <a:off x="2466975" y="460300"/>
            <a:ext cx="5305500" cy="9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1" name="Shape 151"/>
          <p:cNvSpPr txBox="1"/>
          <p:nvPr>
            <p:ph idx="4294967295" type="ctrTitle"/>
          </p:nvPr>
        </p:nvSpPr>
        <p:spPr>
          <a:xfrm>
            <a:off x="1877650" y="2396075"/>
            <a:ext cx="3779100" cy="68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lt1"/>
                </a:solidFill>
              </a:rPr>
              <a:t>Regular standups</a:t>
            </a:r>
          </a:p>
        </p:txBody>
      </p:sp>
      <p:sp>
        <p:nvSpPr>
          <p:cNvPr id="152" name="Shape 152"/>
          <p:cNvSpPr txBox="1"/>
          <p:nvPr>
            <p:ph idx="4294967295" type="ctrTitle"/>
          </p:nvPr>
        </p:nvSpPr>
        <p:spPr>
          <a:xfrm>
            <a:off x="1877650" y="3787550"/>
            <a:ext cx="4585500" cy="60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lt1"/>
                </a:solidFill>
              </a:rPr>
              <a:t>Collaborative approach</a:t>
            </a:r>
          </a:p>
        </p:txBody>
      </p:sp>
      <p:sp>
        <p:nvSpPr>
          <p:cNvPr id="153" name="Shape 153"/>
          <p:cNvSpPr txBox="1"/>
          <p:nvPr>
            <p:ph idx="4294967295" type="ctrTitle"/>
          </p:nvPr>
        </p:nvSpPr>
        <p:spPr>
          <a:xfrm>
            <a:off x="1877650" y="3083075"/>
            <a:ext cx="2790900" cy="60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lt1"/>
                </a:solidFill>
              </a:rPr>
              <a:t>Lists Vs Trello</a:t>
            </a:r>
          </a:p>
        </p:txBody>
      </p:sp>
      <p:sp>
        <p:nvSpPr>
          <p:cNvPr id="154" name="Shape 154"/>
          <p:cNvSpPr txBox="1"/>
          <p:nvPr>
            <p:ph idx="4294967295" type="ctrTitle"/>
          </p:nvPr>
        </p:nvSpPr>
        <p:spPr>
          <a:xfrm>
            <a:off x="1877650" y="1684525"/>
            <a:ext cx="5259600" cy="60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lt1"/>
                </a:solidFill>
              </a:rPr>
              <a:t>Thorough Planning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/>
              <a:t>Wireframes</a:t>
            </a:r>
          </a:p>
        </p:txBody>
      </p:sp>
      <p:grpSp>
        <p:nvGrpSpPr>
          <p:cNvPr id="160" name="Shape 160"/>
          <p:cNvGrpSpPr/>
          <p:nvPr/>
        </p:nvGrpSpPr>
        <p:grpSpPr>
          <a:xfrm>
            <a:off x="352302" y="1633199"/>
            <a:ext cx="3452023" cy="2181919"/>
            <a:chOff x="2586750" y="1211349"/>
            <a:chExt cx="5747625" cy="3632900"/>
          </a:xfrm>
        </p:grpSpPr>
        <p:pic>
          <p:nvPicPr>
            <p:cNvPr id="161" name="Shape 1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86750" y="1211349"/>
              <a:ext cx="2724664" cy="363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Shape 1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9711" y="1211358"/>
              <a:ext cx="2724664" cy="36328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649" y="1968212"/>
            <a:ext cx="4331799" cy="20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4171950" y="1633200"/>
            <a:ext cx="408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Translating the user story into beautiful pages!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/>
              <a:t>Demo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075" y="1095375"/>
            <a:ext cx="8109899" cy="375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 Edited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